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5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371"/>
    <a:srgbClr val="00A4CD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6" autoAdjust="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outlineViewPr>
    <p:cViewPr>
      <p:scale>
        <a:sx n="33" d="100"/>
        <a:sy n="33" d="100"/>
      </p:scale>
      <p:origin x="0" y="-31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rgbClr val="D1E3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rgbClr val="D1E37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rgbClr val="D1E3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C123558D-3873-4C60-8FA3-310695C7D71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488" y="5905218"/>
            <a:ext cx="2572512" cy="95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54A3D08-A7EF-45E0-BDFF-0AAF09ECF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Hyvä hankehakemus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115F10F2-6CD3-4669-8773-E784001E8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690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B703D-6A18-6988-19D2-F97EC2E8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Ohjelmakauden 2021-2027 tilanne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482529-DB28-2A27-A7E3-75A54BA18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Rahoituksesta kilpailua, hakemuksia tullut hakuihin runsaasti</a:t>
            </a:r>
          </a:p>
          <a:p>
            <a:r>
              <a:rPr lang="fi-FI" dirty="0"/>
              <a:t>Pienemmät myöntövaltuudet, jonka vuoksi osa hankkeista ei tule rahoitetuksi</a:t>
            </a:r>
          </a:p>
          <a:p>
            <a:r>
              <a:rPr lang="fi-FI" dirty="0"/>
              <a:t>Hakemusten taso vähintään yhtä hyvä kuin aikaisemmin</a:t>
            </a:r>
          </a:p>
          <a:p>
            <a:r>
              <a:rPr lang="fi-FI" dirty="0"/>
              <a:t>Hakemukset arvioidaan sellaisena, kuin ne ovat olleet saapuessaan (hakijoiden tasavertainen kohtelu)</a:t>
            </a:r>
          </a:p>
          <a:p>
            <a:r>
              <a:rPr lang="fi-FI" dirty="0"/>
              <a:t>Alustava arviointi/pisteytys, jonka jälkeen rahoituskelpoisia hakemuksia saatetaan vielä täydentää ennen rahoituspäätöstä.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929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35C97CB1-9364-4564-AC48-2AACD941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Hankeidean esittely rahoittajalle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5697A41-85BE-4A74-946B-700526242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7"/>
            <a:ext cx="10515600" cy="3792375"/>
          </a:xfrm>
        </p:spPr>
        <p:txBody>
          <a:bodyPr/>
          <a:lstStyle/>
          <a:p>
            <a:r>
              <a:rPr lang="fi-FI" sz="2000" dirty="0"/>
              <a:t>Hankkeen idean esittely 30min palaverissa </a:t>
            </a:r>
          </a:p>
          <a:p>
            <a:r>
              <a:rPr lang="fi-FI" sz="2000" dirty="0"/>
              <a:t>Etukäteen (viimeistään edellisenä päivänä) toimitettu materiaali (</a:t>
            </a:r>
            <a:r>
              <a:rPr lang="fi-FI" sz="2000" dirty="0" err="1"/>
              <a:t>esim</a:t>
            </a:r>
            <a:r>
              <a:rPr lang="fi-FI" sz="2000" dirty="0"/>
              <a:t> 3-5 diaa tai lyhyt ideapaperi) antaa rahoittajalle mahdollisuuden tutustua aiheeseen ennakkoon -&gt; osuvammat kommentit</a:t>
            </a:r>
          </a:p>
          <a:p>
            <a:r>
              <a:rPr lang="fi-FI" sz="2000" dirty="0"/>
              <a:t>Hakijalla on mahdollisuus esittää kysymyksiä </a:t>
            </a:r>
          </a:p>
          <a:p>
            <a:r>
              <a:rPr lang="fi-FI" sz="2000" dirty="0"/>
              <a:t>Palaverissa arvioidaan hankeidean sopivuutta hakuun sekä annetaan kommentit, kuinka ideaa tulisi kehittää ennen hakemuksen jättämistä</a:t>
            </a:r>
          </a:p>
          <a:p>
            <a:r>
              <a:rPr lang="fi-FI" sz="2000" dirty="0"/>
              <a:t>Ei arvioida kokonaista hankehakemusta, vaan hankeideaa ja sen sopivuutta hakuun</a:t>
            </a:r>
          </a:p>
          <a:p>
            <a:r>
              <a:rPr lang="fi-FI" sz="2000" dirty="0"/>
              <a:t>Esittely on hyvä tehdä hyvissä ajoin ennen hakuajan päättymistä, jotta on tarvittaessa aikaa kehittää hakemusta eteenpäin.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863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FE46A3-48A5-F73D-21C8-C674CE805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Hyvä hankehakemus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B69AA1-668C-5286-6A4B-891B3026C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7"/>
            <a:ext cx="10515600" cy="3855985"/>
          </a:xfrm>
        </p:spPr>
        <p:txBody>
          <a:bodyPr/>
          <a:lstStyle/>
          <a:p>
            <a:r>
              <a:rPr lang="fi-FI" dirty="0"/>
              <a:t>Kohdistuu selkeästi siihen hakuun, josta tukea ollaan hakemassa. Hakuilmoitus ja ohjelma-asiakirja on luettu huolellisesti. </a:t>
            </a:r>
          </a:p>
          <a:p>
            <a:r>
              <a:rPr lang="fi-FI" dirty="0"/>
              <a:t>Tarve: Voidaan osoittaa, perusteltu tarve</a:t>
            </a:r>
          </a:p>
          <a:p>
            <a:r>
              <a:rPr lang="fi-FI" dirty="0"/>
              <a:t>Valmistelu: Yhteistyötä tehty valmisteluvaiheessa</a:t>
            </a:r>
          </a:p>
          <a:p>
            <a:r>
              <a:rPr lang="fi-FI" dirty="0"/>
              <a:t>Tavoitteet: Linjassa erityistavoitteen tavoitteiden kanssa, linjassa maakunnan tavoitteiden kanssa. Selkeä fokus!</a:t>
            </a:r>
          </a:p>
          <a:p>
            <a:r>
              <a:rPr lang="fi-FI" dirty="0"/>
              <a:t>Hankesuunnitelma: Konkreettinen, toimenpiteet avattu riittävällä tasolla, hankkeen etenemisen seuranta oltava mahdollista hankesuunnitelman avulla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765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CB6AD1-E44B-6BC5-7630-5759D4995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Arvioitavia yksityiskohtia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F57219-68C9-BB69-CD74-89256EAE3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Hankkeen koko, kesto ja resurssit ovat suhteessa hankkeen tavoitteisiin. </a:t>
            </a:r>
          </a:p>
          <a:p>
            <a:pPr lvl="1"/>
            <a:r>
              <a:rPr lang="fi-FI" dirty="0"/>
              <a:t>Tehtävänkuvat avattu – pelkkä viittaaminen työpakettiin ei riitä.</a:t>
            </a:r>
          </a:p>
          <a:p>
            <a:pPr lvl="1"/>
            <a:r>
              <a:rPr lang="fi-FI" dirty="0"/>
              <a:t>Ostopalvelut – sisältö ja perustelut hankinnoille avattu hakemuksella</a:t>
            </a:r>
          </a:p>
          <a:p>
            <a:r>
              <a:rPr lang="fi-FI" dirty="0"/>
              <a:t>Hankkeen tuloksista viestiminen</a:t>
            </a:r>
          </a:p>
          <a:p>
            <a:pPr lvl="1"/>
            <a:r>
              <a:rPr lang="fi-FI" dirty="0"/>
              <a:t>Kuinka hanke ja hankkeen tulokset saadaan näkyväksi?</a:t>
            </a:r>
          </a:p>
          <a:p>
            <a:pPr lvl="1"/>
            <a:r>
              <a:rPr lang="fi-FI" dirty="0"/>
              <a:t>Korostuu tällä ohjelmakaudella</a:t>
            </a:r>
          </a:p>
          <a:p>
            <a:r>
              <a:rPr lang="fi-FI" dirty="0"/>
              <a:t>Yhteistyö ja alueellinen vaikuttavuus</a:t>
            </a:r>
          </a:p>
          <a:p>
            <a:pPr lvl="1"/>
            <a:r>
              <a:rPr lang="fi-FI" dirty="0"/>
              <a:t>Sitoutuneet yhteistyökumppanit – yritykset, yhdistykset, kunnat, muut toimijat - tuovat hankkeelle uskottavuutta</a:t>
            </a:r>
          </a:p>
          <a:p>
            <a:r>
              <a:rPr lang="fi-FI" dirty="0"/>
              <a:t>Uutuusarvo selkeästi osoitettu – ei yleistä toimintatukea</a:t>
            </a:r>
          </a:p>
          <a:p>
            <a:pPr marL="0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847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E91CF8-7535-96E2-2187-A5969FD2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Huippuhankkeet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D4A2AA-EFC1-08AC-1505-8FDAD05A3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Kunnianhimo hankkeen tavoitteissa ja indikaattoreissa </a:t>
            </a:r>
          </a:p>
          <a:p>
            <a:r>
              <a:rPr lang="fi-FI" dirty="0"/>
              <a:t>Konkretia hankesuunnitelmassa kertoo, että hanke on huolellisesti valmisteltu ja tiedetään, kuinka tulokset voidaan saavuttaa</a:t>
            </a:r>
          </a:p>
          <a:p>
            <a:r>
              <a:rPr lang="fi-FI" dirty="0"/>
              <a:t>Aluekehitysvaikutukset näkyvissä: Yhteistyö, tulosten yleinen hyödynnettävyys, vaikutukset alueen elinvoimaan</a:t>
            </a:r>
          </a:p>
          <a:p>
            <a:r>
              <a:rPr lang="fi-FI" dirty="0"/>
              <a:t>Toiminnan jatkuvuus hankkeen päättymisen jälkeen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810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EU rahastot TEM2">
      <a:dk1>
        <a:sysClr val="windowText" lastClr="000000"/>
      </a:dk1>
      <a:lt1>
        <a:sysClr val="window" lastClr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6" id="{35F1BC7A-8F6E-4820-BFFA-B85583EF9090}" vid="{793004CE-1CC1-478D-B787-B676333D21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Ohjelmakausi2021-2027_vihreä</Template>
  <TotalTime>52</TotalTime>
  <Words>312</Words>
  <Application>Microsoft Office PowerPoint</Application>
  <PresentationFormat>Laajakuva</PresentationFormat>
  <Paragraphs>35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Office-teema</vt:lpstr>
      <vt:lpstr>Hyvä hankehakemus</vt:lpstr>
      <vt:lpstr>Ohjelmakauden 2021-2027 tilanne</vt:lpstr>
      <vt:lpstr>Hankeidean esittely rahoittajalle</vt:lpstr>
      <vt:lpstr>Hyvä hankehakemus</vt:lpstr>
      <vt:lpstr>Arvioitavia yksityiskohtia</vt:lpstr>
      <vt:lpstr>Huippuhankkeet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Hyvä hankehakemus</dc:title>
  <dc:creator>Pirjo Paananen</dc:creator>
  <cp:lastModifiedBy>Pirjo Paananen</cp:lastModifiedBy>
  <cp:revision>12</cp:revision>
  <dcterms:created xsi:type="dcterms:W3CDTF">2023-09-29T06:08:59Z</dcterms:created>
  <dcterms:modified xsi:type="dcterms:W3CDTF">2024-02-20T07:45:35Z</dcterms:modified>
</cp:coreProperties>
</file>