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5" r:id="rId3"/>
    <p:sldId id="261" r:id="rId4"/>
    <p:sldId id="262" r:id="rId5"/>
    <p:sldId id="263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E371"/>
    <a:srgbClr val="00A4CD"/>
    <a:srgbClr val="FFD3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E3FDE45-AF77-4B5C-9715-49D594BDF05E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6" autoAdjust="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outlineViewPr>
    <p:cViewPr>
      <p:scale>
        <a:sx n="33" d="100"/>
        <a:sy n="33" d="100"/>
      </p:scale>
      <p:origin x="0" y="-3156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4B766C-D144-4860-8378-C8AED84E14A7}" type="datetimeFigureOut">
              <a:rPr lang="en-GB" smtClean="0"/>
              <a:t>20/02/2024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4FF52D-3802-4A03-8323-AE312A03D6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960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2985769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1"/>
            <a:ext cx="12191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731102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6916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6" name="Picture Placeholder 7">
            <a:extLst>
              <a:ext uri="{FF2B5EF4-FFF2-40B4-BE49-F238E27FC236}">
                <a16:creationId xmlns:a16="http://schemas.microsoft.com/office/drawing/2014/main" id="{4A4925B0-A7C3-443B-83E9-526A2BE64B7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4205" y="164591"/>
            <a:ext cx="5806440" cy="553669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117073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san ylätunniste">
    <p:bg>
      <p:bgPr>
        <a:solidFill>
          <a:srgbClr val="D1E37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1DC208-0BC6-4780-8569-0CCC5C8B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744" y="758762"/>
            <a:ext cx="9431782" cy="2852737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BEED2-7281-4966-AB72-5E594107A5D8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9536" y="419184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BF2496A5-3E1B-4BA1-B42F-6D9B3BBB989A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1389536" y="4560256"/>
            <a:ext cx="9431782" cy="360000"/>
          </a:xfrm>
        </p:spPr>
        <p:txBody>
          <a:bodyPr anchor="ctr" anchorCtr="0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noProof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48274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5B7F3-1215-4921-A314-96E4FC2B1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372" y="365125"/>
            <a:ext cx="10663428" cy="626999"/>
          </a:xfrm>
        </p:spPr>
        <p:txBody>
          <a:bodyPr/>
          <a:lstStyle>
            <a:lvl1pPr>
              <a:defRPr b="0"/>
            </a:lvl1pPr>
          </a:lstStyle>
          <a:p>
            <a:r>
              <a:rPr lang="fi-FI" noProof="0"/>
              <a:t>Muokkaa ots. perustyyl. napsautt.</a:t>
            </a:r>
          </a:p>
        </p:txBody>
      </p:sp>
    </p:spTree>
    <p:extLst>
      <p:ext uri="{BB962C8B-B14F-4D97-AF65-F5344CB8AC3E}">
        <p14:creationId xmlns:p14="http://schemas.microsoft.com/office/powerpoint/2010/main" val="105817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95175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icture Backgroun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orakulmio 7">
            <a:extLst>
              <a:ext uri="{FF2B5EF4-FFF2-40B4-BE49-F238E27FC236}">
                <a16:creationId xmlns:a16="http://schemas.microsoft.com/office/drawing/2014/main" id="{8C8AA788-1511-D443-BE5F-7908AB2BA881}"/>
              </a:ext>
            </a:extLst>
          </p:cNvPr>
          <p:cNvSpPr/>
          <p:nvPr userDrawn="1"/>
        </p:nvSpPr>
        <p:spPr>
          <a:xfrm>
            <a:off x="0" y="-1"/>
            <a:ext cx="12192000" cy="5936347"/>
          </a:xfrm>
          <a:prstGeom prst="rect">
            <a:avLst/>
          </a:prstGeom>
          <a:solidFill>
            <a:srgbClr val="D1E371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92595"/>
            <a:ext cx="9144000" cy="2387600"/>
          </a:xfrm>
        </p:spPr>
        <p:txBody>
          <a:bodyPr anchor="b"/>
          <a:lstStyle>
            <a:lvl1pPr algn="ctr">
              <a:defRPr sz="72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FDDA9F-DC3B-4803-9730-F564F287AC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42018"/>
            <a:ext cx="9144000" cy="1655762"/>
          </a:xfrm>
        </p:spPr>
        <p:txBody>
          <a:bodyPr/>
          <a:lstStyle>
            <a:lvl1pPr marL="0" indent="0" algn="ctr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noProof="0"/>
              <a:t>Muokkaa alaotsikon perustyyliä napsautt.</a:t>
            </a:r>
          </a:p>
        </p:txBody>
      </p:sp>
    </p:spTree>
    <p:extLst>
      <p:ext uri="{BB962C8B-B14F-4D97-AF65-F5344CB8AC3E}">
        <p14:creationId xmlns:p14="http://schemas.microsoft.com/office/powerpoint/2010/main" val="4180072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6E6260-E36C-484A-9F25-1346EC50A8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2000" y="692594"/>
            <a:ext cx="4694400" cy="4784662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fi-FI" noProof="0"/>
              <a:t>Muokkaa ots. perustyyl. napsautt.</a:t>
            </a:r>
          </a:p>
        </p:txBody>
      </p:sp>
      <p:sp>
        <p:nvSpPr>
          <p:cNvPr id="4" name="Picture Placeholder 7">
            <a:extLst>
              <a:ext uri="{FF2B5EF4-FFF2-40B4-BE49-F238E27FC236}">
                <a16:creationId xmlns:a16="http://schemas.microsoft.com/office/drawing/2014/main" id="{D72FC982-DA0F-4EC6-9E18-B415AECBAB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7120177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60868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8"/>
            <a:ext cx="9360000" cy="3639312"/>
          </a:xfrm>
        </p:spPr>
        <p:txBody>
          <a:bodyPr/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354022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</p:spTree>
    <p:extLst>
      <p:ext uri="{BB962C8B-B14F-4D97-AF65-F5344CB8AC3E}">
        <p14:creationId xmlns:p14="http://schemas.microsoft.com/office/powerpoint/2010/main" val="1981874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C60B309-4C5E-46DE-A832-32BA260737F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30930" y="2190100"/>
            <a:ext cx="4889066" cy="3342020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07F3B56D-9577-4E8F-BADA-CE87085A9970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839789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8A5A6492-7F8A-40F8-A303-F85F69C9F3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30930" y="1757429"/>
            <a:ext cx="4887478" cy="361299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noProof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866744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  <a:endParaRPr lang="fi-FI" noProof="0" dirty="0"/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1"/>
            <a:ext cx="6095999" cy="5892304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23041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DB878-8E84-426A-BEF0-AF1AAFA1F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889066" cy="1033907"/>
          </a:xfrm>
        </p:spPr>
        <p:txBody>
          <a:bodyPr/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B6CAA-4767-42B4-A19C-0CFD9AFC82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86786"/>
            <a:ext cx="4889066" cy="3645334"/>
          </a:xfrm>
        </p:spPr>
        <p:txBody>
          <a:bodyPr/>
          <a:lstStyle>
            <a:lvl1pPr>
              <a:lnSpc>
                <a:spcPct val="80000"/>
              </a:lnSpc>
              <a:defRPr sz="2000"/>
            </a:lvl1pPr>
            <a:lvl2pPr>
              <a:lnSpc>
                <a:spcPct val="80000"/>
              </a:lnSpc>
              <a:defRPr sz="1800"/>
            </a:lvl2pPr>
            <a:lvl3pPr>
              <a:lnSpc>
                <a:spcPct val="80000"/>
              </a:lnSpc>
              <a:defRPr sz="1800"/>
            </a:lvl3pPr>
            <a:lvl4pPr>
              <a:lnSpc>
                <a:spcPct val="80000"/>
              </a:lnSpc>
              <a:defRPr sz="1800"/>
            </a:lvl4pPr>
            <a:lvl5pPr>
              <a:lnSpc>
                <a:spcPct val="80000"/>
              </a:lnSpc>
              <a:defRPr sz="1800"/>
            </a:lvl5pPr>
          </a:lstStyle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5" name="Picture Placeholder 7">
            <a:extLst>
              <a:ext uri="{FF2B5EF4-FFF2-40B4-BE49-F238E27FC236}">
                <a16:creationId xmlns:a16="http://schemas.microsoft.com/office/drawing/2014/main" id="{013A0638-FECF-4E12-8249-5A24119A476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345937" y="274319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  <p:sp>
        <p:nvSpPr>
          <p:cNvPr id="7" name="Picture Placeholder 7">
            <a:extLst>
              <a:ext uri="{FF2B5EF4-FFF2-40B4-BE49-F238E27FC236}">
                <a16:creationId xmlns:a16="http://schemas.microsoft.com/office/drawing/2014/main" id="{AE8BC2DE-23EE-4F0E-A759-42E68FCA6E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345937" y="3054095"/>
            <a:ext cx="5591556" cy="2633473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marL="0" indent="0" algn="ctr">
              <a:buNone/>
              <a:defRPr sz="1800"/>
            </a:lvl1pPr>
          </a:lstStyle>
          <a:p>
            <a:r>
              <a:rPr lang="fi-FI" noProof="0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3021953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uorakulmio 12">
            <a:extLst>
              <a:ext uri="{FF2B5EF4-FFF2-40B4-BE49-F238E27FC236}">
                <a16:creationId xmlns:a16="http://schemas.microsoft.com/office/drawing/2014/main" id="{D1E499DF-39A6-429A-A8B5-51C710E9F1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5894173"/>
            <a:ext cx="12192000" cy="963826"/>
          </a:xfrm>
          <a:prstGeom prst="rect">
            <a:avLst/>
          </a:prstGeom>
          <a:solidFill>
            <a:srgbClr val="D1E3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noProof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2BCEDC-5BF0-4641-B029-97A0073B2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390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fi-FI" noProof="0"/>
              <a:t>Muokkaa ots. perustyyl. napsautt.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F58EF0-5CC6-4362-996D-AE27B9C25A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92808"/>
            <a:ext cx="10515600" cy="363931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fi-FI" noProof="0"/>
              <a:t>Muokkaa tekstin perustyylejä napsauttamalla</a:t>
            </a:r>
          </a:p>
          <a:p>
            <a:pPr lvl="1"/>
            <a:r>
              <a:rPr lang="fi-FI" noProof="0"/>
              <a:t>toinen taso</a:t>
            </a:r>
          </a:p>
          <a:p>
            <a:pPr lvl="2"/>
            <a:r>
              <a:rPr lang="fi-FI" noProof="0"/>
              <a:t>kolmas taso</a:t>
            </a:r>
          </a:p>
          <a:p>
            <a:pPr lvl="3"/>
            <a:r>
              <a:rPr lang="fi-FI" noProof="0"/>
              <a:t>neljäs taso</a:t>
            </a:r>
          </a:p>
          <a:p>
            <a:pPr lvl="4"/>
            <a:r>
              <a:rPr lang="fi-FI" noProof="0"/>
              <a:t>viides taso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DB7AEB-FC4F-44E0-8373-3FBAF0071727}"/>
              </a:ext>
            </a:extLst>
          </p:cNvPr>
          <p:cNvSpPr txBox="1"/>
          <p:nvPr userDrawn="1"/>
        </p:nvSpPr>
        <p:spPr>
          <a:xfrm>
            <a:off x="2971800" y="6240780"/>
            <a:ext cx="6249924" cy="27699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/>
            <a:r>
              <a:rPr lang="fi-FI" noProof="0"/>
              <a:t>Uudistuva ja osaava Suomi 2021–2027</a:t>
            </a:r>
          </a:p>
        </p:txBody>
      </p:sp>
      <p:pic>
        <p:nvPicPr>
          <p:cNvPr id="10" name="Kuva 8">
            <a:extLst>
              <a:ext uri="{FF2B5EF4-FFF2-40B4-BE49-F238E27FC236}">
                <a16:creationId xmlns:a16="http://schemas.microsoft.com/office/drawing/2014/main" id="{52E1622E-5A65-4724-91BA-D79AA8AD78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146219" y="6048766"/>
            <a:ext cx="3153035" cy="661519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C123558D-3873-4C60-8FA3-310695C7D715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9488" y="5905218"/>
            <a:ext cx="2572512" cy="952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154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67" r:id="rId3"/>
    <p:sldLayoutId id="2147483650" r:id="rId4"/>
    <p:sldLayoutId id="2147483662" r:id="rId5"/>
    <p:sldLayoutId id="2147483664" r:id="rId6"/>
    <p:sldLayoutId id="2147483665" r:id="rId7"/>
    <p:sldLayoutId id="2147483666" r:id="rId8"/>
    <p:sldLayoutId id="2147483668" r:id="rId9"/>
    <p:sldLayoutId id="2147483669" r:id="rId10"/>
    <p:sldLayoutId id="2147483670" r:id="rId11"/>
    <p:sldLayoutId id="2147483651" r:id="rId12"/>
    <p:sldLayoutId id="2147483654" r:id="rId13"/>
    <p:sldLayoutId id="2147483655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054A3D08-A7EF-45E0-BDFF-0AAF09ECF4D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Hyvä hankehakemus</a:t>
            </a:r>
          </a:p>
        </p:txBody>
      </p:sp>
      <p:sp>
        <p:nvSpPr>
          <p:cNvPr id="5" name="Alaotsikko 4">
            <a:extLst>
              <a:ext uri="{FF2B5EF4-FFF2-40B4-BE49-F238E27FC236}">
                <a16:creationId xmlns:a16="http://schemas.microsoft.com/office/drawing/2014/main" id="{115F10F2-6CD3-4669-8773-E784001E8C8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46907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22B703D-6A18-6988-19D2-F97EC2E8A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Ohjelmakauden 2021-2027 tilanne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3482529-DB28-2A27-A7E3-75A54BA18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Rahoituksesta kilpailua, hakemuksia tullut hakuihin runsaasti</a:t>
            </a:r>
          </a:p>
          <a:p>
            <a:r>
              <a:rPr lang="fi-FI" dirty="0"/>
              <a:t>Pienemmät myöntövaltuudet, jonka vuoksi osa hankkeista ei tule rahoitetuksi</a:t>
            </a:r>
          </a:p>
          <a:p>
            <a:r>
              <a:rPr lang="fi-FI" dirty="0"/>
              <a:t>Hakemusten taso vähintään yhtä hyvä kuin aikaisemmin</a:t>
            </a:r>
          </a:p>
          <a:p>
            <a:r>
              <a:rPr lang="fi-FI" dirty="0"/>
              <a:t>Hakemukset arvioidaan sellaisena, kuin ne ovat olleet saapuessaan (hakijoiden tasavertainen kohtelu)</a:t>
            </a:r>
          </a:p>
          <a:p>
            <a:r>
              <a:rPr lang="fi-FI" dirty="0"/>
              <a:t>Alustava arviointi/pisteytys, jonka jälkeen rahoituskelpoisia hakemuksia saatetaan vielä täydentää ennen rahoituspäätöstä.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9296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35C97CB1-9364-4564-AC48-2AACD9419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Hankeidean esittely rahoittajalle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85697A41-85BE-4A74-946B-7005262422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7"/>
            <a:ext cx="10515600" cy="3792375"/>
          </a:xfrm>
        </p:spPr>
        <p:txBody>
          <a:bodyPr/>
          <a:lstStyle/>
          <a:p>
            <a:r>
              <a:rPr lang="fi-FI" sz="2000" dirty="0"/>
              <a:t>Hankkeen idean esittely 30min palaverissa </a:t>
            </a:r>
          </a:p>
          <a:p>
            <a:r>
              <a:rPr lang="fi-FI" sz="2000" dirty="0"/>
              <a:t>Etukäteen (viimeistään edellisenä päivänä) toimitettu materiaali (</a:t>
            </a:r>
            <a:r>
              <a:rPr lang="fi-FI" sz="2000" dirty="0" err="1"/>
              <a:t>esim</a:t>
            </a:r>
            <a:r>
              <a:rPr lang="fi-FI" sz="2000" dirty="0"/>
              <a:t> 3-5 diaa tai lyhyt ideapaperi) antaa rahoittajalle mahdollisuuden tutustua aiheeseen ennakkoon -&gt; osuvammat kommentit</a:t>
            </a:r>
          </a:p>
          <a:p>
            <a:r>
              <a:rPr lang="fi-FI" sz="2000" dirty="0"/>
              <a:t>Hakijalla on mahdollisuus esittää kysymyksiä </a:t>
            </a:r>
          </a:p>
          <a:p>
            <a:r>
              <a:rPr lang="fi-FI" sz="2000" dirty="0"/>
              <a:t>Palaverissa arvioidaan hankeidean sopivuutta hakuun sekä annetaan kommentit, kuinka ideaa tulisi kehittää ennen hakemuksen jättämistä</a:t>
            </a:r>
          </a:p>
          <a:p>
            <a:r>
              <a:rPr lang="fi-FI" sz="2000" dirty="0"/>
              <a:t>Ei arvioida kokonaista hankehakemusta, vaan hankeideaa ja sen sopivuutta hakuun</a:t>
            </a:r>
          </a:p>
          <a:p>
            <a:r>
              <a:rPr lang="fi-FI" sz="2000" dirty="0"/>
              <a:t>Esittely on hyvä tehdä hyvissä ajoin ennen hakuajan päättymistä, jotta on tarvittaessa aikaa kehittää hakemusta eteenpäin.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863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2FE46A3-48A5-F73D-21C8-C674CE805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Hyvä hankehakemus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B69AA1-668C-5286-6A4B-891B3026C8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92807"/>
            <a:ext cx="10515600" cy="3855985"/>
          </a:xfrm>
        </p:spPr>
        <p:txBody>
          <a:bodyPr/>
          <a:lstStyle/>
          <a:p>
            <a:r>
              <a:rPr lang="fi-FI" dirty="0"/>
              <a:t>Kohdistuu selkeästi siihen hakuun, josta tukea ollaan hakemassa. Hakuilmoitus ja ohjelma-asiakirja on luettu huolellisesti. </a:t>
            </a:r>
          </a:p>
          <a:p>
            <a:r>
              <a:rPr lang="fi-FI" dirty="0"/>
              <a:t>Tarve: Voidaan osoittaa, perusteltu tarve</a:t>
            </a:r>
          </a:p>
          <a:p>
            <a:r>
              <a:rPr lang="fi-FI" dirty="0"/>
              <a:t>Valmistelu: Yhteistyötä tehty valmisteluvaiheessa</a:t>
            </a:r>
          </a:p>
          <a:p>
            <a:r>
              <a:rPr lang="fi-FI" dirty="0"/>
              <a:t>Tavoitteet: Linjassa erityistavoitteen tavoitteiden kanssa, linjassa maakunnan tavoitteiden kanssa. Selkeä fokus!</a:t>
            </a:r>
          </a:p>
          <a:p>
            <a:r>
              <a:rPr lang="fi-FI" dirty="0"/>
              <a:t>Hankesuunnitelma: Konkreettinen, toimenpiteet avattu riittävällä tasolla, hankkeen etenemisen seuranta oltava mahdollista hankesuunnitelman avulla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3765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CB6AD1-E44B-6BC5-7630-5759D4995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Arvioitavia yksityiskohtia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BF57219-68C9-BB69-CD74-89256EAE31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Hankkeen koko, kesto ja resurssit ovat suhteessa hankkeen tavoitteisiin. </a:t>
            </a:r>
          </a:p>
          <a:p>
            <a:pPr lvl="1"/>
            <a:r>
              <a:rPr lang="fi-FI" dirty="0"/>
              <a:t>Tehtävänkuvat avattu – pelkkä viittaaminen työpakettiin ei riitä.</a:t>
            </a:r>
          </a:p>
          <a:p>
            <a:pPr lvl="1"/>
            <a:r>
              <a:rPr lang="fi-FI" dirty="0"/>
              <a:t>Ostopalvelut – sisältö ja perustelut hankinnoille avattu hakemuksella</a:t>
            </a:r>
          </a:p>
          <a:p>
            <a:r>
              <a:rPr lang="fi-FI" dirty="0"/>
              <a:t>Hankkeen tuloksista viestiminen</a:t>
            </a:r>
          </a:p>
          <a:p>
            <a:pPr lvl="1"/>
            <a:r>
              <a:rPr lang="fi-FI" dirty="0"/>
              <a:t>Kuinka hanke ja hankkeen tulokset saadaan näkyväksi?</a:t>
            </a:r>
          </a:p>
          <a:p>
            <a:pPr lvl="1"/>
            <a:r>
              <a:rPr lang="fi-FI" dirty="0"/>
              <a:t>Korostuu tällä ohjelmakaudella</a:t>
            </a:r>
          </a:p>
          <a:p>
            <a:r>
              <a:rPr lang="fi-FI" dirty="0"/>
              <a:t>Yhteistyö ja alueellinen vaikuttavuus</a:t>
            </a:r>
          </a:p>
          <a:p>
            <a:pPr lvl="1"/>
            <a:r>
              <a:rPr lang="fi-FI" dirty="0"/>
              <a:t>Sitoutuneet yhteistyökumppanit – yritykset, yhdistykset, kunnat, muut toimijat - tuovat hankkeelle uskottavuutta</a:t>
            </a:r>
          </a:p>
          <a:p>
            <a:r>
              <a:rPr lang="fi-FI" dirty="0"/>
              <a:t>Uutuusarvo selkeästi osoitettu – ei yleistä toimintatukea</a:t>
            </a:r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184765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DE91CF8-7535-96E2-2187-A5969FD22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Huippuhankkeet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D4A2AA-EFC1-08AC-1505-8FDAD05A3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Kunnianhimo hankkeen tavoitteissa ja indikaattoreissa </a:t>
            </a:r>
          </a:p>
          <a:p>
            <a:r>
              <a:rPr lang="fi-FI" dirty="0"/>
              <a:t>Konkretia hankesuunnitelmassa kertoo, että hanke on huolellisesti valmisteltu ja tiedetään, kuinka tulokset voidaan saavuttaa</a:t>
            </a:r>
          </a:p>
          <a:p>
            <a:r>
              <a:rPr lang="fi-FI" dirty="0"/>
              <a:t>Aluekehitysvaikutukset näkyvissä: Yhteistyö, tulosten yleinen hyödynnettävyys, vaikutukset alueen elinvoimaan</a:t>
            </a:r>
          </a:p>
          <a:p>
            <a:r>
              <a:rPr lang="fi-FI" dirty="0"/>
              <a:t>Toiminnan jatkuvuus hankkeen päättymisen jälkeen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28105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EU rahastot TEM2">
      <a:dk1>
        <a:sysClr val="windowText" lastClr="000000"/>
      </a:dk1>
      <a:lt1>
        <a:sysClr val="window" lastClr="FFFFFF"/>
      </a:lt1>
      <a:dk2>
        <a:srgbClr val="595959"/>
      </a:dk2>
      <a:lt2>
        <a:srgbClr val="E7E6E6"/>
      </a:lt2>
      <a:accent1>
        <a:srgbClr val="31E1E9"/>
      </a:accent1>
      <a:accent2>
        <a:srgbClr val="D1E371"/>
      </a:accent2>
      <a:accent3>
        <a:srgbClr val="767171"/>
      </a:accent3>
      <a:accent4>
        <a:srgbClr val="BFBFBF"/>
      </a:accent4>
      <a:accent5>
        <a:srgbClr val="98F0F4"/>
      </a:accent5>
      <a:accent6>
        <a:srgbClr val="E8F1B8"/>
      </a:accent6>
      <a:hlink>
        <a:srgbClr val="0563C1"/>
      </a:hlink>
      <a:folHlink>
        <a:srgbClr val="954F72"/>
      </a:folHlink>
    </a:clrScheme>
    <a:fontScheme name="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itys6" id="{35F1BC7A-8F6E-4820-BFFA-B85583EF9090}" vid="{793004CE-1CC1-478D-B787-B676333D217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Ohjelmakausi2021-2027_vihreä</Template>
  <TotalTime>52</TotalTime>
  <Words>312</Words>
  <Application>Microsoft Office PowerPoint</Application>
  <PresentationFormat>Laajakuva</PresentationFormat>
  <Paragraphs>35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0" baseType="lpstr">
      <vt:lpstr>Arial</vt:lpstr>
      <vt:lpstr>Calibri</vt:lpstr>
      <vt:lpstr>Tahoma</vt:lpstr>
      <vt:lpstr>Office-teema</vt:lpstr>
      <vt:lpstr>Hyvä hankehakemus</vt:lpstr>
      <vt:lpstr>Ohjelmakauden 2021-2027 tilanne</vt:lpstr>
      <vt:lpstr>Hankeidean esittely rahoittajalle</vt:lpstr>
      <vt:lpstr>Hyvä hankehakemus</vt:lpstr>
      <vt:lpstr>Arvioitavia yksityiskohtia</vt:lpstr>
      <vt:lpstr>Huippuhankkeet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Hyvä hankehakemus</dc:title>
  <dc:creator>Pirjo Paananen</dc:creator>
  <cp:lastModifiedBy>Pirjo Paananen</cp:lastModifiedBy>
  <cp:revision>12</cp:revision>
  <dcterms:created xsi:type="dcterms:W3CDTF">2023-09-29T06:08:59Z</dcterms:created>
  <dcterms:modified xsi:type="dcterms:W3CDTF">2024-02-20T07:45:35Z</dcterms:modified>
</cp:coreProperties>
</file>